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9"/>
  </p:handoutMasterIdLst>
  <p:sldIdLst>
    <p:sldId id="277" r:id="rId2"/>
    <p:sldId id="278" r:id="rId3"/>
    <p:sldId id="296" r:id="rId4"/>
    <p:sldId id="280" r:id="rId5"/>
    <p:sldId id="293" r:id="rId6"/>
    <p:sldId id="283" r:id="rId7"/>
    <p:sldId id="284" r:id="rId8"/>
    <p:sldId id="281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5" r:id="rId17"/>
    <p:sldId id="292" r:id="rId1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73BFB-BE07-4BFB-BC34-68D7695746A7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241A5-C073-4498-A0C4-24F8D7A641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8519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A182-2446-4A46-A1A8-B5FE633B3BBD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3C6E-030A-4BDE-8B83-2A9CCDB392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9891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A182-2446-4A46-A1A8-B5FE633B3BBD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3C6E-030A-4BDE-8B83-2A9CCDB392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8283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A182-2446-4A46-A1A8-B5FE633B3BBD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3C6E-030A-4BDE-8B83-2A9CCDB392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05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A182-2446-4A46-A1A8-B5FE633B3BBD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3C6E-030A-4BDE-8B83-2A9CCDB392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2810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A182-2446-4A46-A1A8-B5FE633B3BBD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3C6E-030A-4BDE-8B83-2A9CCDB392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5240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A182-2446-4A46-A1A8-B5FE633B3BBD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3C6E-030A-4BDE-8B83-2A9CCDB392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6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A182-2446-4A46-A1A8-B5FE633B3BBD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3C6E-030A-4BDE-8B83-2A9CCDB392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77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A182-2446-4A46-A1A8-B5FE633B3BBD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3C6E-030A-4BDE-8B83-2A9CCDB392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1077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A182-2446-4A46-A1A8-B5FE633B3BBD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3C6E-030A-4BDE-8B83-2A9CCDB392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1641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A182-2446-4A46-A1A8-B5FE633B3BBD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3C6E-030A-4BDE-8B83-2A9CCDB392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6713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A182-2446-4A46-A1A8-B5FE633B3BBD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3C6E-030A-4BDE-8B83-2A9CCDB392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9686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CA182-2446-4A46-A1A8-B5FE633B3BBD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43C6E-030A-4BDE-8B83-2A9CCDB392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44504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эмк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420888"/>
            <a:ext cx="5727700" cy="453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081" name="WordArt 5"/>
          <p:cNvSpPr>
            <a:spLocks noChangeArrowheads="1" noChangeShapeType="1" noTextEdit="1"/>
          </p:cNvSpPr>
          <p:nvPr/>
        </p:nvSpPr>
        <p:spPr bwMode="auto">
          <a:xfrm>
            <a:off x="949591" y="1412776"/>
            <a:ext cx="7416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400" b="1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7F00FE"/>
                    </a:gs>
                    <a:gs pos="50000">
                      <a:srgbClr val="FF0000"/>
                    </a:gs>
                    <a:gs pos="100000">
                      <a:srgbClr val="7F00FE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КОЛЕБАНИЯ</a:t>
            </a:r>
          </a:p>
        </p:txBody>
      </p:sp>
      <p:sp>
        <p:nvSpPr>
          <p:cNvPr id="3082" name="WordArt 5"/>
          <p:cNvSpPr>
            <a:spLocks noChangeArrowheads="1" noChangeShapeType="1" noTextEdit="1"/>
          </p:cNvSpPr>
          <p:nvPr/>
        </p:nvSpPr>
        <p:spPr bwMode="auto">
          <a:xfrm>
            <a:off x="949591" y="332656"/>
            <a:ext cx="7416800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400" b="1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7F00FE"/>
                    </a:gs>
                    <a:gs pos="50000">
                      <a:srgbClr val="FF0000"/>
                    </a:gs>
                    <a:gs pos="100000">
                      <a:srgbClr val="7F00FE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ЭЛЕКТРОМАГНИТНЫЕ</a:t>
            </a:r>
          </a:p>
        </p:txBody>
      </p:sp>
    </p:spTree>
    <p:extLst>
      <p:ext uri="{BB962C8B-B14F-4D97-AF65-F5344CB8AC3E}">
        <p14:creationId xmlns:p14="http://schemas.microsoft.com/office/powerpoint/2010/main" xmlns="" val="1810752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1656184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sz="24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1. Как </a:t>
            </a:r>
            <a:r>
              <a:rPr lang="ru-RU" sz="24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и во сколько раз </a:t>
            </a:r>
            <a:r>
              <a:rPr lang="ru-RU" sz="24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изменится </a:t>
            </a:r>
            <a:r>
              <a:rPr lang="ru-RU" sz="24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частота собственных электромагнитных колебаний в контуре, если электроемкость конденсатора </a:t>
            </a:r>
            <a:r>
              <a:rPr lang="ru-RU" sz="24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увеличить </a:t>
            </a:r>
            <a:r>
              <a:rPr lang="ru-RU" sz="24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в 4 </a:t>
            </a:r>
            <a:r>
              <a:rPr lang="ru-RU" sz="24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раза?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2080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1"/>
            <a:ext cx="8712968" cy="2664296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sz="24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2. В </a:t>
            </a:r>
            <a:r>
              <a:rPr lang="ru-RU" sz="24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наборе радиодеталей для изготовления простого колебательного контура имеются две катушки с индуктивностями </a:t>
            </a:r>
            <a:r>
              <a:rPr lang="en-US" sz="24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ru-RU" sz="2400" b="1" baseline="-300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ru-RU" sz="24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=1 </a:t>
            </a:r>
            <a:r>
              <a:rPr lang="ru-RU" sz="2400" b="1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мкГн</a:t>
            </a:r>
            <a:r>
              <a:rPr lang="ru-RU" sz="24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и </a:t>
            </a:r>
            <a:r>
              <a:rPr lang="en-US" sz="24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ru-RU" sz="2400" b="1" baseline="-300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24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=2 </a:t>
            </a:r>
            <a:r>
              <a:rPr lang="ru-RU" sz="24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мкГн, а </a:t>
            </a:r>
            <a:r>
              <a:rPr lang="ru-RU" sz="24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также два конденсатора, емкость которых С</a:t>
            </a:r>
            <a:r>
              <a:rPr lang="ru-RU" sz="2400" b="1" baseline="-300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ru-RU" sz="24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=30пФ и  С</a:t>
            </a:r>
            <a:r>
              <a:rPr lang="ru-RU" sz="2400" b="1" baseline="-300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2 </a:t>
            </a:r>
            <a:r>
              <a:rPr lang="ru-RU" sz="24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=40пФ. При каком выборе двух элементов из этого набора частота собственных колебаний контура будет </a:t>
            </a:r>
            <a:r>
              <a:rPr lang="ru-RU" sz="24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наибольшей?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177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9"/>
            <a:ext cx="8496944" cy="2664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 smtClean="0"/>
              <a:t>3. </a:t>
            </a:r>
            <a:r>
              <a:rPr lang="ru-RU" sz="2800" b="1" dirty="0"/>
              <a:t> </a:t>
            </a:r>
            <a:r>
              <a:rPr lang="ru-RU" sz="2800" dirty="0" smtClean="0"/>
              <a:t>На рисунке приведен график гармонических колебаний </a:t>
            </a:r>
            <a:r>
              <a:rPr lang="ru-RU" sz="2800" dirty="0"/>
              <a:t>тока в </a:t>
            </a:r>
            <a:r>
              <a:rPr lang="ru-RU" sz="2800" dirty="0" smtClean="0"/>
              <a:t>колебательном контуре. Если катушку </a:t>
            </a:r>
            <a:r>
              <a:rPr lang="ru-RU" sz="2800" dirty="0"/>
              <a:t>в этом </a:t>
            </a:r>
            <a:r>
              <a:rPr lang="ru-RU" sz="2800" dirty="0" smtClean="0"/>
              <a:t>контуре заменить </a:t>
            </a:r>
            <a:r>
              <a:rPr lang="ru-RU" sz="2800" dirty="0"/>
              <a:t>на </a:t>
            </a:r>
            <a:r>
              <a:rPr lang="ru-RU" sz="2800" dirty="0" smtClean="0"/>
              <a:t>другую катушку</a:t>
            </a:r>
            <a:r>
              <a:rPr lang="ru-RU" sz="2800" dirty="0"/>
              <a:t>, </a:t>
            </a:r>
            <a:r>
              <a:rPr lang="ru-RU" sz="2800" dirty="0" smtClean="0"/>
              <a:t>индуктивность которой </a:t>
            </a:r>
            <a:r>
              <a:rPr lang="ru-RU" sz="2800" dirty="0"/>
              <a:t>в 4 раза </a:t>
            </a:r>
            <a:r>
              <a:rPr lang="ru-RU" sz="2800" dirty="0" smtClean="0"/>
              <a:t>больше</a:t>
            </a:r>
            <a:r>
              <a:rPr lang="ru-RU" sz="2800" dirty="0"/>
              <a:t>, то </a:t>
            </a:r>
            <a:r>
              <a:rPr lang="ru-RU" sz="2800" dirty="0" smtClean="0"/>
              <a:t>период колебаний </a:t>
            </a:r>
            <a:r>
              <a:rPr lang="ru-RU" sz="2800" dirty="0"/>
              <a:t>будет равен </a:t>
            </a:r>
          </a:p>
          <a:p>
            <a:pPr algn="just">
              <a:buNone/>
            </a:pP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492896"/>
            <a:ext cx="5375419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0342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9"/>
            <a:ext cx="8229600" cy="2592288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b="1" dirty="0" smtClean="0"/>
              <a:t>4</a:t>
            </a:r>
            <a:r>
              <a:rPr lang="ru-RU" b="1" smtClean="0"/>
              <a:t>. </a:t>
            </a:r>
            <a:r>
              <a:rPr lang="ru-RU" smtClean="0"/>
              <a:t>На </a:t>
            </a:r>
            <a:r>
              <a:rPr lang="ru-RU" dirty="0" smtClean="0"/>
              <a:t>рисунке приведен график гармонических колебаний </a:t>
            </a:r>
            <a:r>
              <a:rPr lang="ru-RU" dirty="0"/>
              <a:t>тока в </a:t>
            </a:r>
            <a:r>
              <a:rPr lang="ru-RU" dirty="0" smtClean="0"/>
              <a:t>колебательном контуре</a:t>
            </a:r>
            <a:r>
              <a:rPr lang="ru-RU" dirty="0"/>
              <a:t>. </a:t>
            </a:r>
          </a:p>
          <a:p>
            <a:pPr marL="0" indent="0" algn="just">
              <a:buNone/>
            </a:pPr>
            <a:r>
              <a:rPr lang="ru-RU" dirty="0"/>
              <a:t>Если </a:t>
            </a:r>
            <a:r>
              <a:rPr lang="ru-RU" dirty="0" smtClean="0"/>
              <a:t>конденсатор </a:t>
            </a:r>
            <a:r>
              <a:rPr lang="ru-RU" dirty="0"/>
              <a:t>в этом </a:t>
            </a:r>
            <a:r>
              <a:rPr lang="ru-RU" dirty="0" smtClean="0"/>
              <a:t>контуре заменить </a:t>
            </a:r>
            <a:r>
              <a:rPr lang="ru-RU" dirty="0"/>
              <a:t>на </a:t>
            </a:r>
            <a:r>
              <a:rPr lang="ru-RU" dirty="0" smtClean="0"/>
              <a:t>другой конденсатор</a:t>
            </a:r>
            <a:r>
              <a:rPr lang="ru-RU" dirty="0"/>
              <a:t>, </a:t>
            </a:r>
            <a:r>
              <a:rPr lang="ru-RU" dirty="0" smtClean="0"/>
              <a:t>емкость которого </a:t>
            </a:r>
            <a:r>
              <a:rPr lang="ru-RU" dirty="0"/>
              <a:t>в </a:t>
            </a:r>
            <a:r>
              <a:rPr lang="ru-RU" dirty="0" smtClean="0"/>
              <a:t>16 </a:t>
            </a:r>
            <a:r>
              <a:rPr lang="ru-RU" dirty="0"/>
              <a:t>раз </a:t>
            </a:r>
            <a:r>
              <a:rPr lang="ru-RU" dirty="0" smtClean="0"/>
              <a:t>меньше, </a:t>
            </a:r>
            <a:r>
              <a:rPr lang="ru-RU" dirty="0"/>
              <a:t>то </a:t>
            </a:r>
            <a:r>
              <a:rPr lang="ru-RU" dirty="0" smtClean="0"/>
              <a:t>период колебаний </a:t>
            </a:r>
            <a:r>
              <a:rPr lang="ru-RU" dirty="0"/>
              <a:t>будет равен </a:t>
            </a:r>
          </a:p>
          <a:p>
            <a:pPr algn="just"/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708920"/>
            <a:ext cx="5758668" cy="3008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2007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/>
              <a:t>5. Задание 16.</a:t>
            </a:r>
            <a:r>
              <a:rPr lang="ru-RU" sz="2800" dirty="0" smtClean="0"/>
              <a:t> </a:t>
            </a:r>
            <a:r>
              <a:rPr lang="ru-RU" sz="2800" dirty="0"/>
              <a:t>Как </a:t>
            </a:r>
            <a:r>
              <a:rPr lang="ru-RU" sz="2800" dirty="0" smtClean="0"/>
              <a:t>изменится период собственных колебаний контура </a:t>
            </a:r>
            <a:r>
              <a:rPr lang="ru-RU" sz="2800" dirty="0"/>
              <a:t>(см. </a:t>
            </a:r>
            <a:r>
              <a:rPr lang="ru-RU" sz="2800" dirty="0" smtClean="0"/>
              <a:t>рисунок</a:t>
            </a:r>
            <a:r>
              <a:rPr lang="ru-RU" sz="2800" dirty="0"/>
              <a:t>), если ключ </a:t>
            </a:r>
            <a:r>
              <a:rPr lang="ru-RU" sz="2800" i="1" dirty="0"/>
              <a:t>К</a:t>
            </a:r>
            <a:r>
              <a:rPr lang="ru-RU" sz="2800" dirty="0"/>
              <a:t> </a:t>
            </a:r>
            <a:r>
              <a:rPr lang="ru-RU" sz="2800" dirty="0" smtClean="0"/>
              <a:t>перевести </a:t>
            </a:r>
            <a:r>
              <a:rPr lang="ru-RU" sz="2800" dirty="0"/>
              <a:t>из </a:t>
            </a:r>
            <a:r>
              <a:rPr lang="ru-RU" sz="2800" dirty="0" smtClean="0"/>
              <a:t>положения </a:t>
            </a:r>
            <a:r>
              <a:rPr lang="ru-RU" sz="2800" dirty="0"/>
              <a:t>1 в </a:t>
            </a:r>
            <a:r>
              <a:rPr lang="ru-RU" sz="2800" dirty="0" smtClean="0"/>
              <a:t>положение </a:t>
            </a:r>
            <a:r>
              <a:rPr lang="ru-RU" sz="2800" dirty="0"/>
              <a:t>2? </a:t>
            </a:r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844824"/>
            <a:ext cx="3600981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2060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9"/>
            <a:ext cx="8640960" cy="194421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 smtClean="0"/>
              <a:t>6. Задание 16.</a:t>
            </a:r>
            <a:r>
              <a:rPr lang="ru-RU" dirty="0" smtClean="0"/>
              <a:t> </a:t>
            </a:r>
            <a:r>
              <a:rPr lang="ru-RU" dirty="0"/>
              <a:t>Чтобы </a:t>
            </a:r>
            <a:r>
              <a:rPr lang="ru-RU" dirty="0" smtClean="0"/>
              <a:t>увеличить частоту электромагнитных колебаний </a:t>
            </a:r>
            <a:r>
              <a:rPr lang="ru-RU" dirty="0"/>
              <a:t>в </a:t>
            </a:r>
            <a:r>
              <a:rPr lang="ru-RU" dirty="0" smtClean="0"/>
              <a:t>идеальном колебательном контуре </a:t>
            </a:r>
            <a:r>
              <a:rPr lang="ru-RU" dirty="0"/>
              <a:t>в 2 раза, </a:t>
            </a:r>
            <a:r>
              <a:rPr lang="ru-RU" dirty="0" smtClean="0"/>
              <a:t>достаточно индуктивность катушки </a:t>
            </a:r>
            <a:r>
              <a:rPr lang="ru-RU" dirty="0"/>
              <a:t>в </a:t>
            </a:r>
            <a:r>
              <a:rPr lang="ru-RU" dirty="0" smtClean="0"/>
              <a:t>контуре</a:t>
            </a:r>
            <a:r>
              <a:rPr lang="ru-RU" dirty="0"/>
              <a:t> </a:t>
            </a:r>
            <a:r>
              <a:rPr lang="ru-RU" dirty="0" smtClean="0"/>
              <a:t>…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539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848" y="332656"/>
            <a:ext cx="8229600" cy="57606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/>
              <a:t>7. За­да­ние 16.</a:t>
            </a:r>
            <a:r>
              <a:rPr lang="ru-RU" dirty="0" smtClean="0"/>
              <a:t> </a:t>
            </a:r>
            <a:r>
              <a:rPr lang="ru-RU" b="1" dirty="0"/>
              <a:t>Чему долж­на быть равна элек­три­че­ская ем­кость кон­ден­са­то­ра </a:t>
            </a:r>
            <a:r>
              <a:rPr lang="en-US" b="1" dirty="0" err="1" smtClean="0"/>
              <a:t>C</a:t>
            </a:r>
            <a:r>
              <a:rPr lang="en-US" sz="2600" b="1" dirty="0" err="1" smtClean="0"/>
              <a:t>x</a:t>
            </a:r>
            <a:r>
              <a:rPr lang="ru-RU" sz="2600" b="1" dirty="0" smtClean="0"/>
              <a:t> </a:t>
            </a:r>
            <a:r>
              <a:rPr lang="ru-RU" b="1" dirty="0" smtClean="0"/>
              <a:t>в </a:t>
            </a:r>
            <a:r>
              <a:rPr lang="ru-RU" b="1" dirty="0"/>
              <a:t>кон­ту­ре (см. ри­су­нок), чтобы при пе­ре­во­де ключа </a:t>
            </a:r>
            <a:r>
              <a:rPr lang="ru-RU" b="1" i="1" dirty="0"/>
              <a:t>К</a:t>
            </a:r>
            <a:r>
              <a:rPr lang="ru-RU" b="1" dirty="0"/>
              <a:t> из по­ло­же­ния 1 в по­ло­же­ние 2 пе­ри­од соб­ствен­ных элек­тро­маг­нит­ных ко­ле­ба­ний в кон­ту­ре уве­ли­чил­ся в 3 раза? </a:t>
            </a:r>
          </a:p>
          <a:p>
            <a:pPr algn="just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05413" y="3645024"/>
            <a:ext cx="3399035" cy="2836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49733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 smtClean="0"/>
              <a:t>8. Задание 16.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smtClean="0"/>
              <a:t>момент </a:t>
            </a:r>
            <a:r>
              <a:rPr lang="en-US" dirty="0" smtClean="0"/>
              <a:t>t=0 </a:t>
            </a:r>
            <a:r>
              <a:rPr lang="ru-RU" dirty="0" smtClean="0"/>
              <a:t>энергия конденсатора </a:t>
            </a:r>
            <a:r>
              <a:rPr lang="ru-RU" dirty="0"/>
              <a:t>в </a:t>
            </a:r>
            <a:r>
              <a:rPr lang="ru-RU" dirty="0" smtClean="0"/>
              <a:t>идеальном колебательном контуре максимальна </a:t>
            </a:r>
            <a:r>
              <a:rPr lang="ru-RU" dirty="0"/>
              <a:t>и равна </a:t>
            </a:r>
            <a:r>
              <a:rPr lang="en-US" dirty="0" smtClean="0"/>
              <a:t>E</a:t>
            </a:r>
            <a:r>
              <a:rPr lang="en-US" baseline="-25000" dirty="0" smtClean="0"/>
              <a:t>0</a:t>
            </a:r>
            <a:r>
              <a:rPr lang="ru-RU" dirty="0" smtClean="0"/>
              <a:t>. </a:t>
            </a:r>
            <a:r>
              <a:rPr lang="ru-RU" dirty="0"/>
              <a:t>Через </a:t>
            </a:r>
            <a:r>
              <a:rPr lang="ru-RU" dirty="0" smtClean="0"/>
              <a:t>четверть периода колебаний энергия катушки индуктивности </a:t>
            </a:r>
            <a:r>
              <a:rPr lang="ru-RU" dirty="0"/>
              <a:t>в </a:t>
            </a:r>
            <a:r>
              <a:rPr lang="ru-RU" dirty="0" smtClean="0"/>
              <a:t>контуре </a:t>
            </a:r>
            <a:r>
              <a:rPr lang="ru-RU" dirty="0"/>
              <a:t>равна: </a:t>
            </a:r>
          </a:p>
          <a:p>
            <a:pPr marL="0" indent="0">
              <a:buNone/>
            </a:pPr>
            <a:r>
              <a:rPr lang="ru-RU" dirty="0"/>
              <a:t>1) </a:t>
            </a:r>
            <a:r>
              <a:rPr lang="ru-RU" dirty="0" smtClean="0"/>
              <a:t>Е</a:t>
            </a:r>
            <a:r>
              <a:rPr lang="ru-RU" sz="2000" dirty="0" smtClean="0"/>
              <a:t>0</a:t>
            </a:r>
            <a:endParaRPr lang="ru-RU" sz="2000" dirty="0"/>
          </a:p>
          <a:p>
            <a:pPr marL="0" indent="0">
              <a:buNone/>
            </a:pPr>
            <a:r>
              <a:rPr lang="ru-RU" dirty="0"/>
              <a:t>2) </a:t>
            </a:r>
            <a:r>
              <a:rPr lang="ru-RU" dirty="0" smtClean="0"/>
              <a:t>0,5</a:t>
            </a:r>
            <a:r>
              <a:rPr lang="ru-RU" dirty="0"/>
              <a:t>Е</a:t>
            </a:r>
            <a:r>
              <a:rPr lang="ru-RU" sz="1900" dirty="0"/>
              <a:t>0</a:t>
            </a:r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smtClean="0"/>
              <a:t>0,25</a:t>
            </a:r>
            <a:r>
              <a:rPr lang="ru-RU" dirty="0"/>
              <a:t>Е</a:t>
            </a:r>
            <a:r>
              <a:rPr lang="ru-RU" sz="2200" dirty="0"/>
              <a:t>0</a:t>
            </a:r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) 0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4718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6"/>
          <p:cNvSpPr txBox="1">
            <a:spLocks noChangeArrowheads="1"/>
          </p:cNvSpPr>
          <p:nvPr/>
        </p:nvSpPr>
        <p:spPr bwMode="auto">
          <a:xfrm>
            <a:off x="250825" y="981075"/>
            <a:ext cx="8642350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3200" b="1">
                <a:solidFill>
                  <a:srgbClr val="CC0000"/>
                </a:solidFill>
                <a:latin typeface="Times New Roman" pitchFamily="18" charset="0"/>
              </a:rPr>
              <a:t>ЭЛЕКТРОМАГНИТНЫЕ КОЛЕБАНИЯ</a:t>
            </a:r>
            <a:r>
              <a:rPr lang="ru-RU" altLang="ru-RU" sz="3200" b="1">
                <a:solidFill>
                  <a:srgbClr val="000099"/>
                </a:solidFill>
                <a:latin typeface="Times New Roman" pitchFamily="18" charset="0"/>
              </a:rPr>
              <a:t> – 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altLang="ru-RU" sz="3200" b="1">
                <a:solidFill>
                  <a:srgbClr val="000099"/>
                </a:solidFill>
                <a:latin typeface="Times New Roman" pitchFamily="18" charset="0"/>
              </a:rPr>
              <a:t>ПЕРИОДИЧЕСКИЕ                                     ИЛИ  ПОЧТИ ПЕРИОДИЧЕСКИЕ  ИЗМЕНЕНИЯ  ЗАРЯДА,  СИЛЫ  ТОКА  ИЛИ НАПРЯЖЕНИЯ.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62355" y="4577635"/>
            <a:ext cx="3017912" cy="2263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8411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1979613" y="404813"/>
            <a:ext cx="5472112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Times New Roman"/>
                <a:cs typeface="Times New Roman"/>
              </a:rPr>
              <a:t>ЭМ  КОЛЕБАНИЯ</a:t>
            </a:r>
          </a:p>
        </p:txBody>
      </p:sp>
      <p:sp>
        <p:nvSpPr>
          <p:cNvPr id="4099" name="AutoShape 5"/>
          <p:cNvSpPr>
            <a:spLocks noChangeArrowheads="1"/>
          </p:cNvSpPr>
          <p:nvPr/>
        </p:nvSpPr>
        <p:spPr bwMode="auto">
          <a:xfrm rot="1872031">
            <a:off x="2257425" y="974725"/>
            <a:ext cx="336550" cy="973138"/>
          </a:xfrm>
          <a:prstGeom prst="downArrow">
            <a:avLst>
              <a:gd name="adj1" fmla="val 50000"/>
              <a:gd name="adj2" fmla="val 72288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0" name="AutoShape 6"/>
          <p:cNvSpPr>
            <a:spLocks noChangeArrowheads="1"/>
          </p:cNvSpPr>
          <p:nvPr/>
        </p:nvSpPr>
        <p:spPr bwMode="auto">
          <a:xfrm rot="-1624208">
            <a:off x="6084888" y="981075"/>
            <a:ext cx="336550" cy="973138"/>
          </a:xfrm>
          <a:prstGeom prst="downArrow">
            <a:avLst>
              <a:gd name="adj1" fmla="val 50000"/>
              <a:gd name="adj2" fmla="val 72288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0" y="1882098"/>
            <a:ext cx="4356100" cy="24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3200" b="1" dirty="0">
                <a:solidFill>
                  <a:srgbClr val="CC0000"/>
                </a:solidFill>
                <a:latin typeface="Times New Roman" pitchFamily="18" charset="0"/>
              </a:rPr>
              <a:t>СВОБОДНЫЕ </a:t>
            </a:r>
            <a:r>
              <a:rPr lang="ru-RU" altLang="ru-RU" sz="2400" b="1" dirty="0">
                <a:solidFill>
                  <a:srgbClr val="CC0000"/>
                </a:solidFill>
                <a:latin typeface="Times New Roman" pitchFamily="18" charset="0"/>
              </a:rPr>
              <a:t>–</a:t>
            </a:r>
            <a:r>
              <a:rPr lang="ru-RU" altLang="ru-RU" sz="2400" b="1" dirty="0">
                <a:solidFill>
                  <a:srgbClr val="000099"/>
                </a:solidFill>
                <a:latin typeface="Times New Roman" pitchFamily="18" charset="0"/>
              </a:rPr>
              <a:t> ВОЗНИКАЮТ В СИСТЕМЕ ПОСЛЕ ВЫВЕДЕНИЯ ЕЕ ИЗ ПОЛОЖЕНИЯ РАВНОВЕСИЯ                         (зарядка конденсатора)</a:t>
            </a:r>
          </a:p>
        </p:txBody>
      </p: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4551920" y="1977489"/>
            <a:ext cx="4572000" cy="24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3200" b="1" dirty="0">
                <a:solidFill>
                  <a:srgbClr val="CC0000"/>
                </a:solidFill>
                <a:latin typeface="Times New Roman" pitchFamily="18" charset="0"/>
              </a:rPr>
              <a:t>ВЫНУЖДЕННЫЕ –</a:t>
            </a:r>
            <a:r>
              <a:rPr lang="ru-RU" altLang="ru-RU" sz="2400" b="1" dirty="0">
                <a:solidFill>
                  <a:srgbClr val="000099"/>
                </a:solidFill>
                <a:latin typeface="Times New Roman" pitchFamily="18" charset="0"/>
              </a:rPr>
              <a:t> КОЛЕБАНИЯ  В  ЦЕПИ  ПОД  ДЕЙСТВИЕМ ВНЕШНЕЙ ПЕРИОДИЧЕСКОЙ ЭЛЕКТРОДВИЖУЩЕЙ СИЛЫ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43508" y="4412560"/>
            <a:ext cx="8856984" cy="224676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Свободные электромагнитные колебания –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периодически повторяющиеся изменения силы тока в колебательном контуре, сопровождающиеся превращением энергии без потребления энергии от внешних источников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7244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SWScan002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4145" r="4474" b="6986"/>
          <a:stretch/>
        </p:blipFill>
        <p:spPr bwMode="auto">
          <a:xfrm>
            <a:off x="2178509" y="3140968"/>
            <a:ext cx="4391694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0" y="188913"/>
            <a:ext cx="8748713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800" b="1" dirty="0">
                <a:solidFill>
                  <a:srgbClr val="000099"/>
                </a:solidFill>
                <a:latin typeface="Times New Roman" pitchFamily="18" charset="0"/>
              </a:rPr>
              <a:t>ПРОСТЕЙШАЯ  СИСТЕМА,  В  КОТОРОЙ МОГУТ  ПРОИСХОДИТЬ  СВОБОДНЫЕ ЭЛЕКТРОМАГНИТНЫЕ  КОЛЕБАНИЯ --</a:t>
            </a:r>
          </a:p>
        </p:txBody>
      </p:sp>
      <p:sp>
        <p:nvSpPr>
          <p:cNvPr id="5124" name="WordArt 6"/>
          <p:cNvSpPr>
            <a:spLocks noChangeArrowheads="1" noChangeShapeType="1" noTextEdit="1"/>
          </p:cNvSpPr>
          <p:nvPr/>
        </p:nvSpPr>
        <p:spPr bwMode="auto">
          <a:xfrm>
            <a:off x="1331913" y="1628775"/>
            <a:ext cx="648017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0000"/>
                    </a:gs>
                    <a:gs pos="50000">
                      <a:srgbClr val="0000FF"/>
                    </a:gs>
                    <a:gs pos="100000">
                      <a:srgbClr val="CC0000"/>
                    </a:gs>
                  </a:gsLst>
                  <a:lin ang="5400000" scaled="1"/>
                </a:gradFill>
                <a:latin typeface="Georgia"/>
              </a:rPr>
              <a:t>КОЛЕБАТЕЛЬНЫЙ  КОНТУР</a:t>
            </a:r>
          </a:p>
        </p:txBody>
      </p:sp>
      <p:sp>
        <p:nvSpPr>
          <p:cNvPr id="5125" name="WordArt 7"/>
          <p:cNvSpPr>
            <a:spLocks noChangeArrowheads="1" noChangeShapeType="1" noTextEdit="1"/>
          </p:cNvSpPr>
          <p:nvPr/>
        </p:nvSpPr>
        <p:spPr bwMode="auto">
          <a:xfrm rot="5400000">
            <a:off x="-22150" y="4350742"/>
            <a:ext cx="3529012" cy="5334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B2B2B2">
                      <a:alpha val="79999"/>
                    </a:srgbClr>
                  </a:outerShdw>
                </a:effectLst>
                <a:latin typeface="Georgia"/>
              </a:rPr>
              <a:t>КАТУШКА</a:t>
            </a:r>
          </a:p>
        </p:txBody>
      </p:sp>
      <p:sp>
        <p:nvSpPr>
          <p:cNvPr id="5126" name="WordArt 8"/>
          <p:cNvSpPr>
            <a:spLocks noChangeArrowheads="1" noChangeShapeType="1" noTextEdit="1"/>
          </p:cNvSpPr>
          <p:nvPr/>
        </p:nvSpPr>
        <p:spPr bwMode="auto">
          <a:xfrm rot="5400000">
            <a:off x="5522466" y="4370602"/>
            <a:ext cx="3529012" cy="5334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3600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B2B2B2">
                      <a:alpha val="79999"/>
                    </a:srgbClr>
                  </a:outerShdw>
                </a:effectLst>
                <a:latin typeface="Georgia"/>
              </a:rPr>
              <a:t>КОНДЕНСАТОР</a:t>
            </a:r>
          </a:p>
        </p:txBody>
      </p:sp>
    </p:spTree>
    <p:extLst>
      <p:ext uri="{BB962C8B-B14F-4D97-AF65-F5344CB8AC3E}">
        <p14:creationId xmlns:p14="http://schemas.microsoft.com/office/powerpoint/2010/main" xmlns="" val="3481430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2879797"/>
            <a:ext cx="3352381" cy="159047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51520" y="4443542"/>
            <a:ext cx="4464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</a:rPr>
              <a:t>энергия электрического поля конденсатора  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b="7962"/>
          <a:stretch/>
        </p:blipFill>
        <p:spPr bwMode="auto">
          <a:xfrm>
            <a:off x="36694" y="247210"/>
            <a:ext cx="4115197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02869" y="2893054"/>
            <a:ext cx="3429000" cy="159067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860032" y="4481705"/>
            <a:ext cx="40324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энергия магнитного поля катушки 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169481"/>
            <a:ext cx="3490739" cy="2686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05368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8204" y="568291"/>
            <a:ext cx="3352800" cy="1590675"/>
          </a:xfrm>
          <a:prstGeom prst="rect">
            <a:avLst/>
          </a:prstGeom>
          <a:noFill/>
        </p:spPr>
      </p:pic>
      <p:pic>
        <p:nvPicPr>
          <p:cNvPr id="4" name="Рисунок 3"/>
          <p:cNvPicPr/>
          <p:nvPr/>
        </p:nvPicPr>
        <p:blipFill>
          <a:blip r:embed="rId3" cstate="print"/>
          <a:srcRect l="33990" t="42620" r="50594" b="30778"/>
          <a:stretch>
            <a:fillRect/>
          </a:stretch>
        </p:blipFill>
        <p:spPr bwMode="auto">
          <a:xfrm>
            <a:off x="307740" y="1484784"/>
            <a:ext cx="2304256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372200" y="734506"/>
            <a:ext cx="29270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</a:rPr>
              <a:t>энергия электрического поля конденсатора  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2492896"/>
            <a:ext cx="3429000" cy="159067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760350" y="2477214"/>
            <a:ext cx="21602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энергия магнитного поля катушки 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3692"/>
          <a:stretch>
            <a:fillRect/>
          </a:stretch>
        </p:blipFill>
        <p:spPr bwMode="auto">
          <a:xfrm>
            <a:off x="683568" y="4437112"/>
            <a:ext cx="1552600" cy="1590675"/>
          </a:xfrm>
          <a:prstGeom prst="rect">
            <a:avLst/>
          </a:prstGeom>
          <a:noFill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500"/>
          <a:stretch>
            <a:fillRect/>
          </a:stretch>
        </p:blipFill>
        <p:spPr bwMode="auto">
          <a:xfrm>
            <a:off x="2339752" y="4437112"/>
            <a:ext cx="2348880" cy="159067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860032" y="4797152"/>
            <a:ext cx="40605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</a:rPr>
              <a:t>по закону сохранения энергии </a:t>
            </a:r>
            <a:endParaRPr lang="ru-RU" sz="32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949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500"/>
          <a:stretch>
            <a:fillRect/>
          </a:stretch>
        </p:blipFill>
        <p:spPr bwMode="auto">
          <a:xfrm>
            <a:off x="3059832" y="1628800"/>
            <a:ext cx="2020290" cy="1368152"/>
          </a:xfrm>
          <a:prstGeom prst="rect">
            <a:avLst/>
          </a:prstGeom>
          <a:noFill/>
        </p:spPr>
      </p:pic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80671" b="27570"/>
          <a:stretch>
            <a:fillRect/>
          </a:stretch>
        </p:blipFill>
        <p:spPr bwMode="auto">
          <a:xfrm>
            <a:off x="395536" y="1628800"/>
            <a:ext cx="567063" cy="1008112"/>
          </a:xfrm>
          <a:prstGeom prst="rect">
            <a:avLst/>
          </a:prstGeom>
          <a:noFill/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2215"/>
          <a:stretch>
            <a:fillRect/>
          </a:stretch>
        </p:blipFill>
        <p:spPr bwMode="auto">
          <a:xfrm>
            <a:off x="827584" y="1628800"/>
            <a:ext cx="2016224" cy="141117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259632" y="549764"/>
            <a:ext cx="5832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</a:rPr>
              <a:t>Полная энергия</a:t>
            </a:r>
            <a:endParaRPr lang="ru-RU" sz="5400" b="1" i="1" dirty="0">
              <a:solidFill>
                <a:srgbClr val="C00000"/>
              </a:solidFill>
            </a:endParaRP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1556792"/>
            <a:ext cx="1373176" cy="1440160"/>
          </a:xfrm>
          <a:prstGeom prst="rect">
            <a:avLst/>
          </a:prstGeom>
          <a:noFill/>
        </p:spPr>
      </p:pic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495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1556792"/>
            <a:ext cx="1381206" cy="1440160"/>
          </a:xfrm>
          <a:prstGeom prst="rect">
            <a:avLst/>
          </a:prstGeom>
          <a:noFill/>
        </p:spPr>
      </p:pic>
      <p:sp>
        <p:nvSpPr>
          <p:cNvPr id="634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497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3212976"/>
            <a:ext cx="1009650" cy="1085850"/>
          </a:xfrm>
          <a:prstGeom prst="rect">
            <a:avLst/>
          </a:prstGeom>
          <a:noFill/>
        </p:spPr>
      </p:pic>
      <p:sp>
        <p:nvSpPr>
          <p:cNvPr id="6350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499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3212976"/>
            <a:ext cx="952500" cy="1085850"/>
          </a:xfrm>
          <a:prstGeom prst="rect">
            <a:avLst/>
          </a:prstGeom>
          <a:noFill/>
        </p:spPr>
      </p:pic>
      <p:sp>
        <p:nvSpPr>
          <p:cNvPr id="635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5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503" name="Picture 1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2736" r="48843" b="9281"/>
          <a:stretch>
            <a:fillRect/>
          </a:stretch>
        </p:blipFill>
        <p:spPr bwMode="auto">
          <a:xfrm>
            <a:off x="1331640" y="3573016"/>
            <a:ext cx="360040" cy="432048"/>
          </a:xfrm>
          <a:prstGeom prst="rect">
            <a:avLst/>
          </a:prstGeom>
          <a:noFill/>
        </p:spPr>
      </p:pic>
      <p:sp>
        <p:nvSpPr>
          <p:cNvPr id="6350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505" name="Picture 1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1157" r="20422" b="9281"/>
          <a:stretch>
            <a:fillRect/>
          </a:stretch>
        </p:blipFill>
        <p:spPr bwMode="auto">
          <a:xfrm>
            <a:off x="1403648" y="4725144"/>
            <a:ext cx="360040" cy="432048"/>
          </a:xfrm>
          <a:prstGeom prst="rect">
            <a:avLst/>
          </a:prstGeom>
          <a:noFill/>
        </p:spPr>
      </p:pic>
      <p:sp>
        <p:nvSpPr>
          <p:cNvPr id="6350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507" name="Picture 1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473" b="9281"/>
          <a:stretch>
            <a:fillRect/>
          </a:stretch>
        </p:blipFill>
        <p:spPr bwMode="auto">
          <a:xfrm>
            <a:off x="2555776" y="3573016"/>
            <a:ext cx="690761" cy="432048"/>
          </a:xfrm>
          <a:prstGeom prst="rect">
            <a:avLst/>
          </a:prstGeom>
          <a:noFill/>
        </p:spPr>
      </p:pic>
      <p:sp>
        <p:nvSpPr>
          <p:cNvPr id="6351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509" name="Picture 2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4437112"/>
            <a:ext cx="1009650" cy="1085850"/>
          </a:xfrm>
          <a:prstGeom prst="rect">
            <a:avLst/>
          </a:prstGeom>
          <a:noFill/>
        </p:spPr>
      </p:pic>
      <p:sp>
        <p:nvSpPr>
          <p:cNvPr id="6351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511" name="Picture 2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7744" y="4437112"/>
            <a:ext cx="952500" cy="1085850"/>
          </a:xfrm>
          <a:prstGeom prst="rect">
            <a:avLst/>
          </a:prstGeom>
          <a:noFill/>
        </p:spPr>
      </p:pic>
      <p:sp>
        <p:nvSpPr>
          <p:cNvPr id="6351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513" name="Picture 2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4725144"/>
            <a:ext cx="266700" cy="476250"/>
          </a:xfrm>
          <a:prstGeom prst="rect">
            <a:avLst/>
          </a:prstGeom>
          <a:noFill/>
        </p:spPr>
      </p:pic>
      <p:sp>
        <p:nvSpPr>
          <p:cNvPr id="63516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518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517" name="Picture 29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064" y="4365104"/>
            <a:ext cx="914400" cy="476250"/>
          </a:xfrm>
          <a:prstGeom prst="rect">
            <a:avLst/>
          </a:prstGeom>
          <a:noFill/>
        </p:spPr>
      </p:pic>
      <p:sp>
        <p:nvSpPr>
          <p:cNvPr id="63519" name="Rectangle 31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521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520" name="Picture 32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6256" y="4365104"/>
            <a:ext cx="1114425" cy="476250"/>
          </a:xfrm>
          <a:prstGeom prst="rect">
            <a:avLst/>
          </a:prstGeom>
          <a:noFill/>
        </p:spPr>
      </p:pic>
      <p:sp>
        <p:nvSpPr>
          <p:cNvPr id="63522" name="Rectangle 34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524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523" name="Picture 35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1960" y="5013176"/>
            <a:ext cx="1982990" cy="1008112"/>
          </a:xfrm>
          <a:prstGeom prst="rect">
            <a:avLst/>
          </a:prstGeom>
          <a:noFill/>
        </p:spPr>
      </p:pic>
      <p:sp>
        <p:nvSpPr>
          <p:cNvPr id="63525" name="Rectangle 37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527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3528" name="Rectangle 40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530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3529" name="Picture 4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5013176"/>
            <a:ext cx="1895475" cy="8667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</p:pic>
      <p:sp>
        <p:nvSpPr>
          <p:cNvPr id="63531" name="Rectangle 43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" name="Рисунок 50"/>
          <p:cNvPicPr/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92640"/>
          <a:stretch>
            <a:fillRect/>
          </a:stretch>
        </p:blipFill>
        <p:spPr bwMode="auto">
          <a:xfrm>
            <a:off x="4572000" y="3212976"/>
            <a:ext cx="276225" cy="866775"/>
          </a:xfrm>
          <a:prstGeom prst="rect">
            <a:avLst/>
          </a:prstGeom>
          <a:noFill/>
        </p:spPr>
      </p:pic>
      <p:pic>
        <p:nvPicPr>
          <p:cNvPr id="52" name="Рисунок 51"/>
          <p:cNvPicPr/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360" r="77665"/>
          <a:stretch>
            <a:fillRect/>
          </a:stretch>
        </p:blipFill>
        <p:spPr bwMode="auto">
          <a:xfrm>
            <a:off x="4860032" y="3212976"/>
            <a:ext cx="561975" cy="866775"/>
          </a:xfrm>
          <a:prstGeom prst="rect">
            <a:avLst/>
          </a:prstGeom>
          <a:noFill/>
        </p:spPr>
      </p:pic>
      <p:pic>
        <p:nvPicPr>
          <p:cNvPr id="53" name="Рисунок 52"/>
          <p:cNvPicPr/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1320" r="63705"/>
          <a:stretch>
            <a:fillRect/>
          </a:stretch>
        </p:blipFill>
        <p:spPr bwMode="auto">
          <a:xfrm>
            <a:off x="5364088" y="3212976"/>
            <a:ext cx="561975" cy="866775"/>
          </a:xfrm>
          <a:prstGeom prst="rect">
            <a:avLst/>
          </a:prstGeom>
          <a:noFill/>
        </p:spPr>
      </p:pic>
      <p:pic>
        <p:nvPicPr>
          <p:cNvPr id="54" name="Рисунок 53"/>
          <p:cNvPicPr/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5279" r="31218"/>
          <a:stretch>
            <a:fillRect/>
          </a:stretch>
        </p:blipFill>
        <p:spPr bwMode="auto">
          <a:xfrm>
            <a:off x="5868144" y="3212976"/>
            <a:ext cx="1257300" cy="866775"/>
          </a:xfrm>
          <a:prstGeom prst="rect">
            <a:avLst/>
          </a:prstGeom>
          <a:noFill/>
        </p:spPr>
      </p:pic>
      <p:pic>
        <p:nvPicPr>
          <p:cNvPr id="55" name="Рисунок 54"/>
          <p:cNvPicPr/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7766" r="13706"/>
          <a:stretch>
            <a:fillRect/>
          </a:stretch>
        </p:blipFill>
        <p:spPr bwMode="auto">
          <a:xfrm>
            <a:off x="7092280" y="3212976"/>
            <a:ext cx="695325" cy="866775"/>
          </a:xfrm>
          <a:prstGeom prst="rect">
            <a:avLst/>
          </a:prstGeom>
          <a:noFill/>
        </p:spPr>
      </p:pic>
      <p:pic>
        <p:nvPicPr>
          <p:cNvPr id="56" name="Рисунок 55"/>
          <p:cNvPicPr/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5279"/>
          <a:stretch>
            <a:fillRect/>
          </a:stretch>
        </p:blipFill>
        <p:spPr bwMode="auto">
          <a:xfrm>
            <a:off x="7740352" y="3212976"/>
            <a:ext cx="552450" cy="866775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43508" y="3098671"/>
            <a:ext cx="8856984" cy="34853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Если бы не было потерь энергии, то колебания в колебательном контуре были бы незатухающими.</a:t>
            </a:r>
          </a:p>
        </p:txBody>
      </p:sp>
    </p:spTree>
    <p:extLst>
      <p:ext uri="{BB962C8B-B14F-4D97-AF65-F5344CB8AC3E}">
        <p14:creationId xmlns:p14="http://schemas.microsoft.com/office/powerpoint/2010/main" xmlns="" val="3778858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486" y="90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Аналогия между механическими и электромагнитными колебаниями</a:t>
            </a:r>
            <a:b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0486" y="1152056"/>
            <a:ext cx="8152802" cy="4329419"/>
          </a:xfrm>
        </p:spPr>
      </p:pic>
      <p:sp>
        <p:nvSpPr>
          <p:cNvPr id="8" name="TextBox 7"/>
          <p:cNvSpPr txBox="1"/>
          <p:nvPr/>
        </p:nvSpPr>
        <p:spPr>
          <a:xfrm>
            <a:off x="251520" y="5608812"/>
            <a:ext cx="3312368" cy="101566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Сила тока в цепи поддерживается ЭДС и без источника тока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39952" y="5409283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При повторной зарядке конденсатора, заряд на обкладках меняется на противоположный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8242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451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1268760"/>
            <a:ext cx="1895475" cy="8667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</p:pic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452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52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52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52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8" name="Группа 17"/>
          <p:cNvGrpSpPr/>
          <p:nvPr/>
        </p:nvGrpSpPr>
        <p:grpSpPr>
          <a:xfrm>
            <a:off x="755576" y="2420888"/>
            <a:ext cx="7920880" cy="1872208"/>
            <a:chOff x="755576" y="2420888"/>
            <a:chExt cx="7920880" cy="1872208"/>
          </a:xfrm>
        </p:grpSpPr>
        <p:pic>
          <p:nvPicPr>
            <p:cNvPr id="64516" name="Picture 4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71600" y="2492896"/>
              <a:ext cx="1343025" cy="866775"/>
            </a:xfrm>
            <a:prstGeom prst="rect">
              <a:avLst/>
            </a:prstGeom>
            <a:noFill/>
          </p:spPr>
        </p:pic>
        <p:pic>
          <p:nvPicPr>
            <p:cNvPr id="64519" name="Picture 7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75856" y="2420888"/>
              <a:ext cx="1571625" cy="942975"/>
            </a:xfrm>
            <a:prstGeom prst="rect">
              <a:avLst/>
            </a:prstGeom>
            <a:noFill/>
          </p:spPr>
        </p:pic>
        <p:pic>
          <p:nvPicPr>
            <p:cNvPr id="64522" name="Picture 10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436096" y="2492896"/>
              <a:ext cx="2714625" cy="876300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</p:pic>
        <p:sp>
          <p:nvSpPr>
            <p:cNvPr id="14" name="TextBox 13"/>
            <p:cNvSpPr txBox="1"/>
            <p:nvPr/>
          </p:nvSpPr>
          <p:spPr>
            <a:xfrm>
              <a:off x="5004048" y="3573016"/>
              <a:ext cx="36724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i="1" dirty="0" smtClean="0">
                  <a:solidFill>
                    <a:srgbClr val="C00000"/>
                  </a:solidFill>
                </a:rPr>
                <a:t>  формула  Томсона </a:t>
              </a:r>
              <a:endParaRPr lang="ru-RU" sz="3200" b="1" i="1" dirty="0">
                <a:solidFill>
                  <a:srgbClr val="C00000"/>
                </a:solidFill>
              </a:endParaRPr>
            </a:p>
          </p:txBody>
        </p:sp>
        <p:pic>
          <p:nvPicPr>
            <p:cNvPr id="64526" name="Picture 14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5576" y="3645024"/>
              <a:ext cx="3694010" cy="648072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395536" y="764704"/>
            <a:ext cx="3312368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2216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661</TotalTime>
  <Words>355</Words>
  <Application>Microsoft Office PowerPoint</Application>
  <PresentationFormat>Экран (4:3)</PresentationFormat>
  <Paragraphs>36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 Аналогия между механическими и электромагнитными колебаниями 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Электромагнитные колебания.</dc:title>
  <dc:creator>до</dc:creator>
  <cp:lastModifiedBy>Светлана</cp:lastModifiedBy>
  <cp:revision>46</cp:revision>
  <cp:lastPrinted>2016-10-21T20:29:39Z</cp:lastPrinted>
  <dcterms:created xsi:type="dcterms:W3CDTF">2013-10-30T11:49:07Z</dcterms:created>
  <dcterms:modified xsi:type="dcterms:W3CDTF">2020-03-16T04:48:18Z</dcterms:modified>
</cp:coreProperties>
</file>